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Playfair Display ExtraBold" panose="020B060402020202020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24">
          <p15:clr>
            <a:srgbClr val="9AA0A6"/>
          </p15:clr>
        </p15:guide>
        <p15:guide id="4" orient="horz" pos="1820">
          <p15:clr>
            <a:srgbClr val="9AA0A6"/>
          </p15:clr>
        </p15:guide>
        <p15:guide id="5" orient="horz" pos="1005">
          <p15:clr>
            <a:srgbClr val="9AA0A6"/>
          </p15:clr>
        </p15:guide>
        <p15:guide id="6" pos="2411">
          <p15:clr>
            <a:srgbClr val="9AA0A6"/>
          </p15:clr>
        </p15:guide>
        <p15:guide id="7" pos="33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  <p:guide orient="horz" pos="2624"/>
        <p:guide orient="horz" pos="1820"/>
        <p:guide orient="horz" pos="1005"/>
        <p:guide pos="2411"/>
        <p:guide pos="3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fadc91e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fadc91ef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fadc91ef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fadc91ef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cd41932e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cd41932e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cd41932e9_2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cd41932e9_2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fd4ba0c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fd4ba0c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cd41932e9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cd41932e9_2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fd4ba0c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fd4ba0c7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fadc91ef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fadc91ef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fb9b51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fb9b51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cd41932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cd41932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cd41932e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cd41932e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cd41932e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cd41932e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cd41932e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cd41932e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cd41932e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cd41932e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d2a634e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d2a634e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d2a634e6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d2a634e6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751957" y="1736808"/>
            <a:ext cx="61029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3466" b="1" dirty="0">
                <a:solidFill>
                  <a:srgbClr val="CC0000"/>
                </a:solidFill>
              </a:rPr>
              <a:t>Assessment of Red Chili Value Chain in Pakistan</a:t>
            </a:r>
            <a:endParaRPr sz="3466" b="1" dirty="0">
              <a:solidFill>
                <a:srgbClr val="CC000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3173005"/>
            <a:ext cx="5361300" cy="17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C1130"/>
                </a:solidFill>
              </a:rPr>
              <a:t>Conference On The China Pakistan Free Trade Agreement On Bilateral Trade &amp; Investment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bg2"/>
                </a:solidFill>
              </a:rPr>
              <a:t>June 30, 2022, PC Hotel Karachi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i="1" dirty="0">
                <a:solidFill>
                  <a:srgbClr val="4C1130"/>
                </a:solidFill>
              </a:rPr>
            </a:br>
            <a:r>
              <a:rPr lang="en" i="1" dirty="0">
                <a:solidFill>
                  <a:srgbClr val="4C1130"/>
                </a:solidFill>
              </a:rPr>
              <a:t>Author: Dr. Nasir Afghan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4C1130"/>
                </a:solidFill>
              </a:rPr>
              <a:t>Co-author &amp; Presenter</a:t>
            </a:r>
            <a:r>
              <a:rPr lang="en" i="1">
                <a:solidFill>
                  <a:srgbClr val="4C1130"/>
                </a:solidFill>
              </a:rPr>
              <a:t>: Ans</a:t>
            </a:r>
            <a:endParaRPr i="1" dirty="0">
              <a:solidFill>
                <a:srgbClr val="4C1130"/>
              </a:solidFill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8091" y="824639"/>
            <a:ext cx="774527" cy="75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8" y="824639"/>
            <a:ext cx="1627909" cy="7509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Partners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359375" y="4558250"/>
            <a:ext cx="452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Calibri"/>
                <a:ea typeface="Calibri"/>
                <a:cs typeface="Calibri"/>
                <a:sym typeface="Calibri"/>
              </a:rPr>
              <a:t>https://www.tridge.com/intelligences/other-chili-pepper/PK/export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650" y="1712575"/>
            <a:ext cx="6606696" cy="24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1268750" y="4101775"/>
            <a:ext cx="660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Currently, China is also investing which provides another export opportunity for Pakistan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Pilot chili field in Lahore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Partners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359375" y="4558250"/>
            <a:ext cx="452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Calibri"/>
                <a:ea typeface="Calibri"/>
                <a:cs typeface="Calibri"/>
                <a:sym typeface="Calibri"/>
              </a:rPr>
              <a:t>https://www.tridge.com/intelligences/other-chili-pepper/PK/import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 r="7313"/>
          <a:stretch/>
        </p:blipFill>
        <p:spPr>
          <a:xfrm>
            <a:off x="1305400" y="1712575"/>
            <a:ext cx="6533199" cy="24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Problems in Trade</a:t>
            </a:r>
            <a:endParaRPr dirty="0"/>
          </a:p>
        </p:txBody>
      </p:sp>
      <p:sp>
        <p:nvSpPr>
          <p:cNvPr id="246" name="Google Shape;246;p25"/>
          <p:cNvSpPr txBox="1">
            <a:spLocks noGrp="1"/>
          </p:cNvSpPr>
          <p:nvPr>
            <p:ph type="body" idx="1"/>
          </p:nvPr>
        </p:nvSpPr>
        <p:spPr>
          <a:xfrm>
            <a:off x="888423" y="1608580"/>
            <a:ext cx="7505700" cy="2942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Diseases attacks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Mycotoxins- Aflatoxin issue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Limited information regarding toxicological is available in Pakistan- few investigation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Decrease in overall produce since 2019 has increased price of chilies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Heat wave and Climate change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Poor farming practices- imbalance fertilizers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Mishandling of chili postharvest</a:t>
            </a:r>
            <a:endParaRPr sz="1600" dirty="0"/>
          </a:p>
          <a:p>
            <a:pPr marL="457200" lvl="0" indent="-317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600" dirty="0"/>
              <a:t>Reduction in volume of chili has led to reduced exports</a:t>
            </a:r>
            <a:endParaRPr sz="16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Chili Export to China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56127"/>
              </p:ext>
            </p:extLst>
          </p:nvPr>
        </p:nvGraphicFramePr>
        <p:xfrm>
          <a:off x="537137" y="1440972"/>
          <a:ext cx="3426279" cy="20936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4926">
                  <a:extLst>
                    <a:ext uri="{9D8B030D-6E8A-4147-A177-3AD203B41FA5}">
                      <a16:colId xmlns:a16="http://schemas.microsoft.com/office/drawing/2014/main" val="1890899167"/>
                    </a:ext>
                  </a:extLst>
                </a:gridCol>
                <a:gridCol w="1262372">
                  <a:extLst>
                    <a:ext uri="{9D8B030D-6E8A-4147-A177-3AD203B41FA5}">
                      <a16:colId xmlns:a16="http://schemas.microsoft.com/office/drawing/2014/main" val="3858853758"/>
                    </a:ext>
                  </a:extLst>
                </a:gridCol>
                <a:gridCol w="1058981">
                  <a:extLst>
                    <a:ext uri="{9D8B030D-6E8A-4147-A177-3AD203B41FA5}">
                      <a16:colId xmlns:a16="http://schemas.microsoft.com/office/drawing/2014/main" val="3197660526"/>
                    </a:ext>
                  </a:extLst>
                </a:gridCol>
              </a:tblGrid>
              <a:tr h="6978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Chili Export (Tons)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Value (Millions)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29190"/>
                  </a:ext>
                </a:extLst>
              </a:tr>
              <a:tr h="6978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FY 2016-17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5,905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Rs.914.3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903396"/>
                  </a:ext>
                </a:extLst>
              </a:tr>
              <a:tr h="6978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chemeClr val="bg2"/>
                          </a:solidFill>
                          <a:effectLst/>
                        </a:rPr>
                        <a:t>FY 2019-20</a:t>
                      </a:r>
                      <a:endParaRPr lang="en-US" sz="1200" b="1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1,825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effectLst/>
                        </a:rPr>
                        <a:t>Rs.581.3 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197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13" y="1970860"/>
            <a:ext cx="3893349" cy="2206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1229" y="4343400"/>
            <a:ext cx="3675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Figure </a:t>
            </a:r>
            <a:r>
              <a:rPr lang="en-US" sz="1050" dirty="0"/>
              <a:t>8: Dry Chilies and Peppers Production in Asia Pacific -2019</a:t>
            </a:r>
          </a:p>
        </p:txBody>
      </p:sp>
    </p:spTree>
    <p:extLst>
      <p:ext uri="{BB962C8B-B14F-4D97-AF65-F5344CB8AC3E}">
        <p14:creationId xmlns:p14="http://schemas.microsoft.com/office/powerpoint/2010/main" val="320375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Chili Export to China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1665515"/>
            <a:ext cx="7505700" cy="2936496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CPEC Authority along with CMEC in 2020 conducted a pilot study at 100 acres of land.</a:t>
            </a:r>
          </a:p>
          <a:p>
            <a:r>
              <a:rPr lang="en-US" sz="1600" dirty="0"/>
              <a:t>The next step under this project is to cultivate 5000 acres of land with chili.</a:t>
            </a:r>
          </a:p>
          <a:p>
            <a:r>
              <a:rPr lang="en-US" sz="1600" dirty="0"/>
              <a:t>Chinese ambassador </a:t>
            </a:r>
            <a:r>
              <a:rPr lang="en-US" sz="1600" dirty="0" err="1"/>
              <a:t>Nong</a:t>
            </a:r>
            <a:r>
              <a:rPr lang="en-US" sz="1600" dirty="0"/>
              <a:t> </a:t>
            </a:r>
            <a:r>
              <a:rPr lang="en-US" sz="1600" dirty="0" err="1"/>
              <a:t>Rong</a:t>
            </a:r>
            <a:r>
              <a:rPr lang="en-US" sz="1600" dirty="0"/>
              <a:t> predicted that if Pakistani farmers follow these standards and receive the right number of resources, they will be able to produce more than 8,000 tons of dried chilies with a net income for over </a:t>
            </a:r>
            <a:r>
              <a:rPr lang="en-US" sz="1600" dirty="0" err="1"/>
              <a:t>Rs</a:t>
            </a:r>
            <a:r>
              <a:rPr lang="en-US" sz="1600" dirty="0"/>
              <a:t>. 100,000 per acre. </a:t>
            </a:r>
          </a:p>
          <a:p>
            <a:r>
              <a:rPr lang="en-US" sz="1600" dirty="0"/>
              <a:t>The export potential of Pakistan with China is high as sequential cropping is suitable in Pakistan where the climate, water, and soil are apt for chili production.</a:t>
            </a:r>
          </a:p>
          <a:p>
            <a:r>
              <a:rPr lang="en-US" sz="1600" dirty="0"/>
              <a:t>This is a drawback of China and opens export opportunities for Pakistan.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effectLst>
            <a:outerShdw blurRad="128588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Business Areas</a:t>
            </a:r>
            <a:endParaRPr sz="5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216475" y="211725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Contractual Farming</a:t>
            </a:r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1"/>
          </p:nvPr>
        </p:nvSpPr>
        <p:spPr>
          <a:xfrm>
            <a:off x="299625" y="1190025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Pakistani red chili market lacks quality produce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Charging Premium according to the quality of red chilies.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 1000/mann for A quality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 600/mann for B quality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299625" y="855525"/>
            <a:ext cx="16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299625" y="1747125"/>
            <a:ext cx="161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99625" y="3275825"/>
            <a:ext cx="45912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Pilot Study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In 2010, a similar practice was conducted, which resulted in an increase in yield of red chilies from 0.9 tonnes to 2.3 tonnes. 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b="14537"/>
          <a:stretch/>
        </p:blipFill>
        <p:spPr>
          <a:xfrm>
            <a:off x="6672438" y="1947225"/>
            <a:ext cx="919425" cy="84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6812324" y="2593328"/>
            <a:ext cx="10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(Longi)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263100" y="264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Seed Research </a:t>
            </a:r>
            <a:endParaRPr b="1"/>
          </a:p>
        </p:txBody>
      </p:sp>
      <p:sp>
        <p:nvSpPr>
          <p:cNvPr id="271" name="Google Shape;271;p28"/>
          <p:cNvSpPr/>
          <p:nvPr/>
        </p:nvSpPr>
        <p:spPr>
          <a:xfrm>
            <a:off x="315950" y="960450"/>
            <a:ext cx="2881500" cy="537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263100" y="898500"/>
            <a:ext cx="31491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All stakeholders highlighted the issue of bad quality seed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 l="2992" r="10524"/>
          <a:stretch/>
        </p:blipFill>
        <p:spPr>
          <a:xfrm>
            <a:off x="291075" y="1326212"/>
            <a:ext cx="480137" cy="53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3412200" y="264275"/>
            <a:ext cx="3567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seed planted, Dandicut not planted that much.</a:t>
            </a:r>
            <a:b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Dandicut lost over the time.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5" name="Google Shape;275;p28"/>
          <p:cNvCxnSpPr/>
          <p:nvPr/>
        </p:nvCxnSpPr>
        <p:spPr>
          <a:xfrm rot="10800000" flipH="1">
            <a:off x="3071025" y="754350"/>
            <a:ext cx="417000" cy="206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315950" y="1863250"/>
            <a:ext cx="2034600" cy="721200"/>
          </a:xfrm>
          <a:prstGeom prst="rect">
            <a:avLst/>
          </a:prstGeom>
          <a:effectLst>
            <a:outerShdw blurRad="128588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761D"/>
                </a:solidFill>
              </a:rPr>
              <a:t>Objective</a:t>
            </a:r>
            <a:endParaRPr sz="3500">
              <a:solidFill>
                <a:srgbClr val="38761D"/>
              </a:solidFill>
            </a:endParaRPr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1"/>
          </p:nvPr>
        </p:nvSpPr>
        <p:spPr>
          <a:xfrm>
            <a:off x="367275" y="2400750"/>
            <a:ext cx="35679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model pertaining to R&amp;D of Seed→ for better yield.</a:t>
            </a:r>
            <a:b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 the world/local demand for Dandicut</a:t>
            </a:r>
            <a:b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 the original Dandicut back.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6463425" y="754350"/>
            <a:ext cx="2212800" cy="721200"/>
          </a:xfrm>
          <a:prstGeom prst="rect">
            <a:avLst/>
          </a:prstGeom>
          <a:effectLst>
            <a:outerShdw blurRad="128588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38761D"/>
                </a:solidFill>
              </a:rPr>
              <a:t>Pilot Study</a:t>
            </a:r>
            <a:endParaRPr sz="3500" dirty="0">
              <a:solidFill>
                <a:srgbClr val="38761D"/>
              </a:solidFill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280875" y="1276400"/>
            <a:ext cx="2577900" cy="3235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85813" dist="600075" dir="5400000" algn="bl" rotWithShape="0">
              <a:srgbClr val="000000">
                <a:alpha val="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6280875" y="1326225"/>
            <a:ext cx="25029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Seed Purification Project- Instructed farmers to follow geotextile strategy for drying.</a:t>
            </a:r>
            <a:b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Seed purification- good pods selected and caged to stop ongoing cross pollination.</a:t>
            </a:r>
            <a:b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Seed then distributed free of cost.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601" y="1385575"/>
            <a:ext cx="2269875" cy="22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>
            <a:spLocks noGrp="1"/>
          </p:cNvSpPr>
          <p:nvPr>
            <p:ph type="body" idx="1"/>
          </p:nvPr>
        </p:nvSpPr>
        <p:spPr>
          <a:xfrm>
            <a:off x="531575" y="3688525"/>
            <a:ext cx="43971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imes New Roman"/>
              <a:buChar char="❖"/>
            </a:pPr>
            <a:r>
              <a:rPr lang="en" sz="1400" b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Capital investments from stakeholders/private investors &amp; government help required.</a:t>
            </a:r>
            <a:endParaRPr sz="1400" b="1" dirty="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700" y="3982175"/>
            <a:ext cx="886408" cy="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263100" y="264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Seed Research </a:t>
            </a:r>
            <a:endParaRPr b="1"/>
          </a:p>
        </p:txBody>
      </p:sp>
      <p:sp>
        <p:nvSpPr>
          <p:cNvPr id="289" name="Google Shape;289;p29"/>
          <p:cNvSpPr/>
          <p:nvPr/>
        </p:nvSpPr>
        <p:spPr>
          <a:xfrm>
            <a:off x="263100" y="834075"/>
            <a:ext cx="1895700" cy="1402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“Desi toh desi hai, desi ki ziada achi hoti hai”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188700" y="2325350"/>
            <a:ext cx="2044500" cy="1402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“Humarey paas abb yeh mirchi aisi agayi hai ke yahan 30 mann ki average ati hai”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884600" y="3639675"/>
            <a:ext cx="1743900" cy="1162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“Jab shuru se hi wo bemaar hai, usspar kahan lagey ga fruit.”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93" name="Google Shape;293;p29"/>
          <p:cNvSpPr txBox="1">
            <a:spLocks noGrp="1"/>
          </p:cNvSpPr>
          <p:nvPr>
            <p:ph type="title"/>
          </p:nvPr>
        </p:nvSpPr>
        <p:spPr>
          <a:xfrm>
            <a:off x="2768000" y="3208825"/>
            <a:ext cx="1794600" cy="645600"/>
          </a:xfrm>
          <a:prstGeom prst="rect">
            <a:avLst/>
          </a:prstGeom>
          <a:effectLst>
            <a:outerShdw blurRad="128588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761D"/>
                </a:solidFill>
              </a:rPr>
              <a:t>Demand</a:t>
            </a:r>
            <a:endParaRPr sz="3500">
              <a:solidFill>
                <a:srgbClr val="38761D"/>
              </a:solidFill>
            </a:endParaRPr>
          </a:p>
        </p:txBody>
      </p:sp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2768000" y="3854425"/>
            <a:ext cx="3567900" cy="8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demand- companies &amp; traders.</a:t>
            </a:r>
            <a:b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Export potential-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US, UK, Saudi Arab, UAE, Bangladesh, and Sri Lanka, China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5" name="Google Shape;295;p29"/>
          <p:cNvCxnSpPr/>
          <p:nvPr/>
        </p:nvCxnSpPr>
        <p:spPr>
          <a:xfrm rot="-5400000" flipH="1">
            <a:off x="4333700" y="3655325"/>
            <a:ext cx="436500" cy="264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9"/>
          <p:cNvSpPr txBox="1">
            <a:spLocks noGrp="1"/>
          </p:cNvSpPr>
          <p:nvPr>
            <p:ph type="body" idx="1"/>
          </p:nvPr>
        </p:nvSpPr>
        <p:spPr>
          <a:xfrm>
            <a:off x="3989325" y="172625"/>
            <a:ext cx="47685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Researched seed can also be directly exported→ new revenue stream.</a:t>
            </a:r>
            <a:endParaRPr sz="14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regarding Dandicut seed growth can also be provided to other countries.</a:t>
            </a:r>
            <a:endParaRPr sz="14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5315900" y="1417875"/>
            <a:ext cx="3285600" cy="1049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85813" dist="600075" dir="5400000" algn="bl" rotWithShape="0">
              <a:srgbClr val="000000">
                <a:alpha val="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Target Market- Farmers (Pakistan), Private investors (contractual farming) &amp; Other countries- China, Mexico or India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1"/>
          </p:nvPr>
        </p:nvSpPr>
        <p:spPr>
          <a:xfrm>
            <a:off x="6230250" y="3111325"/>
            <a:ext cx="27045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of researchers.</a:t>
            </a:r>
            <a:endParaRPr sz="1400" b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State-of-art lab.</a:t>
            </a:r>
            <a:endParaRPr sz="1400" b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Investors- for resources.</a:t>
            </a:r>
            <a:endParaRPr sz="1400" b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Times New Roman"/>
              <a:buChar char="❖"/>
            </a:pPr>
            <a:r>
              <a:rPr lang="en" sz="14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Government.</a:t>
            </a:r>
            <a:endParaRPr sz="1400" b="1">
              <a:solidFill>
                <a:srgbClr val="783F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p29"/>
          <p:cNvCxnSpPr/>
          <p:nvPr/>
        </p:nvCxnSpPr>
        <p:spPr>
          <a:xfrm>
            <a:off x="6091325" y="2574325"/>
            <a:ext cx="25200" cy="223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359900" y="5027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00" y="2314725"/>
            <a:ext cx="1148400" cy="11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3659550" y="3463125"/>
            <a:ext cx="18249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Regulator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307;p30"/>
          <p:cNvCxnSpPr>
            <a:stCxn id="305" idx="3"/>
          </p:cNvCxnSpPr>
          <p:nvPr/>
        </p:nvCxnSpPr>
        <p:spPr>
          <a:xfrm rot="10800000" flipH="1">
            <a:off x="5146200" y="1594725"/>
            <a:ext cx="922200" cy="12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0"/>
          <p:cNvCxnSpPr/>
          <p:nvPr/>
        </p:nvCxnSpPr>
        <p:spPr>
          <a:xfrm rot="-5400000" flipH="1">
            <a:off x="5332200" y="2726300"/>
            <a:ext cx="922200" cy="12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30"/>
          <p:cNvCxnSpPr/>
          <p:nvPr/>
        </p:nvCxnSpPr>
        <p:spPr>
          <a:xfrm rot="10800000">
            <a:off x="3075600" y="1616638"/>
            <a:ext cx="922200" cy="12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" name="Google Shape;310;p30"/>
          <p:cNvCxnSpPr/>
          <p:nvPr/>
        </p:nvCxnSpPr>
        <p:spPr>
          <a:xfrm rot="5400000">
            <a:off x="2889600" y="2748213"/>
            <a:ext cx="922200" cy="12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" name="Google Shape;311;p30"/>
          <p:cNvSpPr txBox="1"/>
          <p:nvPr/>
        </p:nvSpPr>
        <p:spPr>
          <a:xfrm>
            <a:off x="1359900" y="1219725"/>
            <a:ext cx="281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Training and SOPs for farmers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5226225" y="3834500"/>
            <a:ext cx="3528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Subsidy on transportation and land development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827700" y="3834500"/>
            <a:ext cx="317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Maintaining seed quality - R&amp;D for seeds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5253075" y="1219725"/>
            <a:ext cx="2811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Improving pricing and loan mechanism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225" y="1616650"/>
            <a:ext cx="709375" cy="6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400" y="1616650"/>
            <a:ext cx="645850" cy="6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7495" y="3258500"/>
            <a:ext cx="630460" cy="6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9900" y="3258500"/>
            <a:ext cx="645850" cy="6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/>
          <p:nvPr/>
        </p:nvSpPr>
        <p:spPr>
          <a:xfrm>
            <a:off x="189575" y="4386925"/>
            <a:ext cx="87525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goal should be boosting exports to potential countries while maintaining international quality standards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1066200" y="522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of chili </a:t>
            </a: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215450" y="1336425"/>
            <a:ext cx="7207200" cy="3258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condiment used all over the world in a variety of forms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Chili assortments produced in Sindh are Ghotki, Lungi, Talhar, and Sanam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Ghotki assortment is long, straight or curved and has little seeds inside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Longi assortment is a little round, and full of sharp seeds and appeals to producers due to high revenue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Talhar assortment is long,  thick and is a late variety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Sanam assortment is long,round,hollow, and impervious to frost and diseases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640" y="2404236"/>
            <a:ext cx="6424200" cy="70500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2669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1303800" y="15020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Value chain - upper stream and lower stream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Import and export potential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Marketing, branding, and packaging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Issues in the supply chain including farming practices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Competitor’s Analysis- how they are increasing their market share globally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Identifying business areas for investors 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218150" y="209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338125" y="824575"/>
            <a:ext cx="5576400" cy="3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Primary and secondary data were used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Qualitative research methodology was used for primary data collection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Secondary data research analysis from existing research reports, government reports, global statistics related to export trends, newspaper articles, and interviews.</a:t>
            </a:r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35 interviews were taken across the value chain.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Unstructured open-ended Interview of industry expert for hands on understanding of Kunri practices.</a:t>
            </a:r>
            <a:endParaRPr sz="1500" dirty="0"/>
          </a:p>
          <a:p>
            <a:pPr marL="457200" lvl="0" indent="-323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Observation and interviews of different value chain players in Kunri- 3 bidders, 4 bidding process, 4 commission agents, 10 farm owners, Farm workers- women &amp; children (7), Field interviews 2, Seed distributors 1.  </a:t>
            </a:r>
            <a:endParaRPr sz="1500" dirty="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 dirty="0"/>
              <a:t>Structured interview with Government representative</a:t>
            </a: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500" dirty="0"/>
              <a:t>Interview of industry leaders like Shan foods and National foods- representatives from Procurement, Quality Control, Logistics department. </a:t>
            </a:r>
            <a:endParaRPr sz="1500" dirty="0"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37554"/>
          <a:stretch/>
        </p:blipFill>
        <p:spPr>
          <a:xfrm>
            <a:off x="6786375" y="209950"/>
            <a:ext cx="2154675" cy="179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662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IN THE LOCAL PRODUCTION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381800" y="2571350"/>
            <a:ext cx="2160600" cy="620100"/>
          </a:xfrm>
          <a:prstGeom prst="flowChartAlternateProcess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Cash management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2313275" y="1617150"/>
            <a:ext cx="1826100" cy="620100"/>
          </a:xfrm>
          <a:prstGeom prst="flowChartAlternateProcess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Quality seed unavailability </a:t>
            </a:r>
            <a:endParaRPr dirty="0"/>
          </a:p>
        </p:txBody>
      </p:sp>
      <p:sp>
        <p:nvSpPr>
          <p:cNvPr id="159" name="Google Shape;159;p17"/>
          <p:cNvSpPr/>
          <p:nvPr/>
        </p:nvSpPr>
        <p:spPr>
          <a:xfrm>
            <a:off x="5716700" y="1617150"/>
            <a:ext cx="3132300" cy="620100"/>
          </a:xfrm>
          <a:prstGeom prst="flowChartAlternateProcess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Weather conditions - excess rainfall</a:t>
            </a:r>
            <a:endParaRPr dirty="0"/>
          </a:p>
        </p:txBody>
      </p:sp>
      <p:sp>
        <p:nvSpPr>
          <p:cNvPr id="160" name="Google Shape;160;p17"/>
          <p:cNvSpPr/>
          <p:nvPr/>
        </p:nvSpPr>
        <p:spPr>
          <a:xfrm>
            <a:off x="381800" y="1617150"/>
            <a:ext cx="1725000" cy="620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 shortage </a:t>
            </a:r>
            <a:endParaRPr dirty="0"/>
          </a:p>
        </p:txBody>
      </p:sp>
      <p:sp>
        <p:nvSpPr>
          <p:cNvPr id="161" name="Google Shape;161;p17"/>
          <p:cNvSpPr/>
          <p:nvPr/>
        </p:nvSpPr>
        <p:spPr>
          <a:xfrm>
            <a:off x="304550" y="3456125"/>
            <a:ext cx="3755700" cy="620100"/>
          </a:xfrm>
          <a:prstGeom prst="flowChartAlternateProcess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Counterfeit pesticides</a:t>
            </a:r>
            <a:endParaRPr dirty="0"/>
          </a:p>
        </p:txBody>
      </p:sp>
      <p:sp>
        <p:nvSpPr>
          <p:cNvPr id="163" name="Google Shape;163;p17"/>
          <p:cNvSpPr/>
          <p:nvPr/>
        </p:nvSpPr>
        <p:spPr>
          <a:xfrm>
            <a:off x="3923963" y="4219777"/>
            <a:ext cx="2911500" cy="620100"/>
          </a:xfrm>
          <a:prstGeom prst="flowChartAlternateProcess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Lack of Good Agriculture Practices</a:t>
            </a:r>
            <a:endParaRPr dirty="0"/>
          </a:p>
        </p:txBody>
      </p:sp>
      <p:sp>
        <p:nvSpPr>
          <p:cNvPr id="164" name="Google Shape;164;p17"/>
          <p:cNvSpPr/>
          <p:nvPr/>
        </p:nvSpPr>
        <p:spPr>
          <a:xfrm>
            <a:off x="6475250" y="2571750"/>
            <a:ext cx="2373600" cy="620100"/>
          </a:xfrm>
          <a:prstGeom prst="flowChartAlternateProcess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Issues with local seeds</a:t>
            </a:r>
            <a:endParaRPr dirty="0"/>
          </a:p>
        </p:txBody>
      </p:sp>
      <p:sp>
        <p:nvSpPr>
          <p:cNvPr id="165" name="Google Shape;165;p17"/>
          <p:cNvSpPr/>
          <p:nvPr/>
        </p:nvSpPr>
        <p:spPr>
          <a:xfrm>
            <a:off x="4352188" y="1617150"/>
            <a:ext cx="1151700" cy="620100"/>
          </a:xfrm>
          <a:prstGeom prst="flowChartAlternateProcess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Aflatoxin</a:t>
            </a:r>
            <a:endParaRPr dirty="0"/>
          </a:p>
        </p:txBody>
      </p:sp>
      <p:sp>
        <p:nvSpPr>
          <p:cNvPr id="166" name="Google Shape;166;p17"/>
          <p:cNvSpPr/>
          <p:nvPr/>
        </p:nvSpPr>
        <p:spPr>
          <a:xfrm>
            <a:off x="2720575" y="2571750"/>
            <a:ext cx="1563600" cy="620100"/>
          </a:xfrm>
          <a:prstGeom prst="flowChartAlternateProcess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Drying process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6795655" y="3456125"/>
            <a:ext cx="1648195" cy="620100"/>
          </a:xfrm>
          <a:prstGeom prst="flowChartAlternateProcess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Looting 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4466663" y="2571750"/>
            <a:ext cx="1826100" cy="620100"/>
          </a:xfrm>
          <a:prstGeom prst="flowChartAlternateProcess">
            <a:avLst/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Pests and insects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225175" y="195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vs Desi seed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351575" y="884625"/>
            <a:ext cx="5575500" cy="3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Low productions of dandicut- although Dandicut holds unique taste, as highlighted by Shan Foods.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Shan Foods even offer premium price for Dandicut to encourage production.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Hybrid seeds have high yield, short-term interest of the farmers.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Hybrid seeds- modified so it affects soil productivity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Cross-pollination.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Hybrid requires less input, so cost goes down.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Dandicut require more care and work, farmers unwilling to put in this much work.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A comparison of prices showed that </a:t>
            </a:r>
            <a:r>
              <a:rPr lang="en" sz="1400" i="1" dirty="0">
                <a:solidFill>
                  <a:srgbClr val="000000"/>
                </a:solidFill>
              </a:rPr>
              <a:t>Dandicut</a:t>
            </a:r>
            <a:r>
              <a:rPr lang="en" sz="1400" dirty="0">
                <a:solidFill>
                  <a:srgbClr val="000000"/>
                </a:solidFill>
              </a:rPr>
              <a:t> is cheaper to produce but farmers are reluctant to use it because of its strict requirements and ongoing environmental changes, increasing the risk of crop failure.</a:t>
            </a:r>
            <a:endParaRPr sz="1400" dirty="0"/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l="-31665" b="-31665"/>
          <a:stretch/>
        </p:blipFill>
        <p:spPr>
          <a:xfrm>
            <a:off x="4941300" y="3038150"/>
            <a:ext cx="4009510" cy="2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315975" y="227475"/>
            <a:ext cx="36144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0" dirty="0">
                <a:solidFill>
                  <a:srgbClr val="CC0000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Value Chain</a:t>
            </a:r>
            <a:endParaRPr sz="2620" b="0" dirty="0">
              <a:solidFill>
                <a:srgbClr val="CC0000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711000" y="278850"/>
            <a:ext cx="4059600" cy="9345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4711000" y="278850"/>
            <a:ext cx="43485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Input/Suppliers-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Authorized dealers of fertilizers/pesticides &amp; even some commission agents. </a:t>
            </a:r>
            <a:b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recurring issue- the poor quality of seeds/fertilizers provided.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19" y="981025"/>
            <a:ext cx="4462330" cy="383044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4711000" y="1480200"/>
            <a:ext cx="4224000" cy="7440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711000" y="1454337"/>
            <a:ext cx="43485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Growers-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Dominated by small-medium growers. However, farmers now unwilling to produce red chili due to increase in cost.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711000" y="2414700"/>
            <a:ext cx="4224000" cy="20718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4648750" y="2414700"/>
            <a:ext cx="43485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Primary Wholesale Market- 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Refers to the market in the districts where the chili is grown. </a:t>
            </a:r>
            <a:b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Kunri- the largest mirch mandi- Almost 90% chili produce is traded here. </a:t>
            </a:r>
            <a:b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Aarthis, Traders &amp; Brokers </a:t>
            </a:r>
            <a:br>
              <a:rPr lang="en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 dependent on credit- usually the </a:t>
            </a:r>
            <a:r>
              <a:rPr lang="en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Aarthi 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gives the credit to both the sellers &amp; purchasers, increases Aarthis power in the chain. </a:t>
            </a:r>
            <a:b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Growers earn only 40% to 45% of the amount paid by end consumers.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514350" y="6170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Domestic Market &amp; Local production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359375" y="4558250"/>
            <a:ext cx="452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Calibri"/>
                <a:ea typeface="Calibri"/>
                <a:cs typeface="Calibri"/>
                <a:sym typeface="Calibri"/>
              </a:rPr>
              <a:t>Source: https://www.tridge.com/intelligences/other-chili-pepper/import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125" y="1752763"/>
            <a:ext cx="2911974" cy="16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25" y="1752775"/>
            <a:ext cx="4435026" cy="20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456225" y="3890875"/>
            <a:ext cx="414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Mirpurkhas, Umer Kot and Sanghar are the main hubs of red chili production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786275" y="3890863"/>
            <a:ext cx="414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From Sindh, red chili is distributed all over the country via roads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Market</a:t>
            </a: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body" idx="1"/>
          </p:nvPr>
        </p:nvSpPr>
        <p:spPr>
          <a:xfrm>
            <a:off x="819150" y="1693575"/>
            <a:ext cx="4063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Total Global Production: </a:t>
            </a: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4.03M metric ton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Total Export Value: $</a:t>
            </a: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6.19B</a:t>
            </a:r>
            <a:endParaRPr sz="1200">
              <a:solidFill>
                <a:srgbClr val="212B36"/>
              </a:solidFill>
              <a:highlight>
                <a:srgbClr val="F9FA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12B36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Total Import Value: $6.14B</a:t>
            </a:r>
            <a:endParaRPr sz="1200">
              <a:solidFill>
                <a:srgbClr val="212B36"/>
              </a:solidFill>
              <a:highlight>
                <a:srgbClr val="F9FA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Pakistan Status:</a:t>
            </a:r>
            <a:endParaRPr sz="1200" b="1">
              <a:solidFill>
                <a:schemeClr val="lt1"/>
              </a:solidFill>
              <a:highlight>
                <a:srgbClr val="F9FA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rgbClr val="212B36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Pakistan’s Production Share: 141.54K metric ton (3.51%) </a:t>
            </a:r>
            <a:r>
              <a:rPr lang="en" sz="850">
                <a:solidFill>
                  <a:srgbClr val="919EAB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Rank 6</a:t>
            </a:r>
            <a:endParaRPr sz="1200">
              <a:solidFill>
                <a:srgbClr val="212B36"/>
              </a:solidFill>
              <a:highlight>
                <a:srgbClr val="F9FA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12B36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Pakistan’s Exports Share: $1.07M (0.02%) </a:t>
            </a:r>
            <a:r>
              <a:rPr lang="en" sz="850">
                <a:solidFill>
                  <a:srgbClr val="919EAB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Rank 59</a:t>
            </a:r>
            <a:endParaRPr sz="850">
              <a:solidFill>
                <a:srgbClr val="919EAB"/>
              </a:solidFill>
              <a:highlight>
                <a:srgbClr val="F9FA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Pakistan’s Imports Share: $893.7K (</a:t>
            </a:r>
            <a:r>
              <a:rPr lang="en" sz="1200">
                <a:solidFill>
                  <a:srgbClr val="212B36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0.01%) </a:t>
            </a:r>
            <a:r>
              <a:rPr lang="en" sz="850">
                <a:solidFill>
                  <a:srgbClr val="919EAB"/>
                </a:solidFill>
                <a:highlight>
                  <a:srgbClr val="F9FAFB"/>
                </a:highlight>
                <a:latin typeface="Arial"/>
                <a:ea typeface="Arial"/>
                <a:cs typeface="Arial"/>
                <a:sym typeface="Arial"/>
              </a:rPr>
              <a:t>Rank 72</a:t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000" y="1693565"/>
            <a:ext cx="2893402" cy="17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359375" y="4558250"/>
            <a:ext cx="452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Calibri"/>
                <a:ea typeface="Calibri"/>
                <a:cs typeface="Calibri"/>
                <a:sym typeface="Calibri"/>
              </a:rPr>
              <a:t>Source: https://www.tridge.com/intelligences/other-chili-pepper/import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1327</Words>
  <Application>Microsoft Office PowerPoint</Application>
  <PresentationFormat>On-screen Show (16:9)</PresentationFormat>
  <Paragraphs>140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Nunito</vt:lpstr>
      <vt:lpstr>Calibri</vt:lpstr>
      <vt:lpstr>Times New Roman</vt:lpstr>
      <vt:lpstr>Playfair Display ExtraBold</vt:lpstr>
      <vt:lpstr>Arial</vt:lpstr>
      <vt:lpstr>Shift</vt:lpstr>
      <vt:lpstr> Assessment of Red Chili Value Chain in Pakistan</vt:lpstr>
      <vt:lpstr>Introduction of chili </vt:lpstr>
      <vt:lpstr>Objectives</vt:lpstr>
      <vt:lpstr>Methodology</vt:lpstr>
      <vt:lpstr>PROBLEMS IN THE LOCAL PRODUCTION</vt:lpstr>
      <vt:lpstr>Hybrid vs Desi seed</vt:lpstr>
      <vt:lpstr>Value Chain</vt:lpstr>
      <vt:lpstr>Domestic Market &amp; Local production</vt:lpstr>
      <vt:lpstr>International Market</vt:lpstr>
      <vt:lpstr>Export Partners</vt:lpstr>
      <vt:lpstr>Import Partners</vt:lpstr>
      <vt:lpstr>Problems in Trade</vt:lpstr>
      <vt:lpstr>Chili Export to China</vt:lpstr>
      <vt:lpstr>Chili Export to China</vt:lpstr>
      <vt:lpstr>Business Areas</vt:lpstr>
      <vt:lpstr>Contractual Farming</vt:lpstr>
      <vt:lpstr>Seed Research </vt:lpstr>
      <vt:lpstr>Seed Research </vt:lpstr>
      <vt:lpstr>Recommendations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 Project Red Chili Value Chain Analysis</dc:title>
  <dc:creator>T.D.A.P</dc:creator>
  <cp:lastModifiedBy>Afshan Uroos</cp:lastModifiedBy>
  <cp:revision>26</cp:revision>
  <dcterms:modified xsi:type="dcterms:W3CDTF">2022-07-04T05:29:30Z</dcterms:modified>
</cp:coreProperties>
</file>